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82" r:id="rId2"/>
    <p:sldId id="302" r:id="rId3"/>
    <p:sldId id="283" r:id="rId4"/>
    <p:sldId id="285" r:id="rId5"/>
    <p:sldId id="286" r:id="rId6"/>
    <p:sldId id="287" r:id="rId7"/>
    <p:sldId id="284" r:id="rId8"/>
    <p:sldId id="289" r:id="rId9"/>
    <p:sldId id="291" r:id="rId10"/>
    <p:sldId id="290" r:id="rId11"/>
    <p:sldId id="303" r:id="rId12"/>
    <p:sldId id="297" r:id="rId13"/>
    <p:sldId id="298" r:id="rId14"/>
    <p:sldId id="277" r:id="rId15"/>
    <p:sldId id="278" r:id="rId16"/>
    <p:sldId id="279" r:id="rId17"/>
    <p:sldId id="299" r:id="rId18"/>
    <p:sldId id="268" r:id="rId19"/>
    <p:sldId id="267" r:id="rId20"/>
    <p:sldId id="300" r:id="rId21"/>
    <p:sldId id="301" r:id="rId22"/>
    <p:sldId id="264" r:id="rId23"/>
    <p:sldId id="272" r:id="rId24"/>
    <p:sldId id="262" r:id="rId25"/>
    <p:sldId id="295" r:id="rId26"/>
    <p:sldId id="292" r:id="rId27"/>
    <p:sldId id="293" r:id="rId28"/>
    <p:sldId id="294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Sheet1!$G$39</c:f>
              <c:strCache>
                <c:ptCount val="1"/>
                <c:pt idx="0">
                  <c:v>1.75% of Full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Sheet1!$H$34:$J$34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(Sheet1!$H$39,Sheet1!$I$39,Sheet1!$J$39)</c:f>
              <c:numCache>
                <c:formatCode>_("$"* #,##0.00_);_("$"* \(#,##0.00\);_("$"* "-"??_);_(@_)</c:formatCode>
                <c:ptCount val="3"/>
                <c:pt idx="0">
                  <c:v>9756862.5</c:v>
                </c:pt>
                <c:pt idx="1">
                  <c:v>10104511.9</c:v>
                </c:pt>
                <c:pt idx="2">
                  <c:v>10306602.138000002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B-41AD-8B1A-3E65402A3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66068912"/>
        <c:axId val="319589728"/>
      </c:barChart>
      <c:lineChart>
        <c:grouping val="standard"/>
        <c:varyColors val="0"/>
        <c:ser>
          <c:idx val="0"/>
          <c:order val="0"/>
          <c:tx>
            <c:strRef>
              <c:f>Sheet1!$G$37</c:f>
              <c:strCache>
                <c:ptCount val="1"/>
                <c:pt idx="0">
                  <c:v>Full Value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Sheet1!$H$34:$J$34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(Sheet1!$H$37,Sheet1!$I$37,Sheet1!$J$37)</c:f>
              <c:numCache>
                <c:formatCode>#,##0</c:formatCode>
                <c:ptCount val="3"/>
                <c:pt idx="0">
                  <c:v>557535000</c:v>
                </c:pt>
                <c:pt idx="1">
                  <c:v>577400680</c:v>
                </c:pt>
                <c:pt idx="2">
                  <c:v>588948693.60000002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9B-41AD-8B1A-3E65402A3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486680"/>
        <c:axId val="594486352"/>
      </c:lineChart>
      <c:catAx>
        <c:axId val="56606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589728"/>
        <c:crosses val="autoZero"/>
        <c:auto val="1"/>
        <c:lblAlgn val="ctr"/>
        <c:lblOffset val="100"/>
        <c:noMultiLvlLbl val="0"/>
      </c:catAx>
      <c:valAx>
        <c:axId val="319589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1.75% of Full Value,</a:t>
                </a:r>
              </a:p>
            </c:rich>
          </c:tx>
          <c:layout>
            <c:manualLayout>
              <c:xMode val="edge"/>
              <c:yMode val="edge"/>
              <c:x val="3.223949337938975E-2"/>
              <c:y val="0.232071294011197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689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9792791445110808E-2"/>
                <c:y val="4.9969959043764049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800" baseline="0" dirty="0"/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594486352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Full Value,</a:t>
                </a:r>
              </a:p>
            </c:rich>
          </c:tx>
          <c:layout>
            <c:manualLayout>
              <c:xMode val="edge"/>
              <c:yMode val="edge"/>
              <c:x val="0.93681630469766408"/>
              <c:y val="0.23745209604488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486680"/>
        <c:crosses val="max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93811159615410766"/>
                <c:y val="4.9969959043764049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594486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448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Sheet1!$G$38</c:f>
              <c:strCache>
                <c:ptCount val="1"/>
                <c:pt idx="0">
                  <c:v>15% of Expenditures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A8-4FDA-8FFA-12180BB739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A8-4FDA-8FFA-12180BB739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Sheet1!$H$34:$J$34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Sheet1!$H$38:$J$38</c:f>
              <c:numCache>
                <c:formatCode>#,##0</c:formatCode>
                <c:ptCount val="3"/>
                <c:pt idx="0">
                  <c:v>673668.75</c:v>
                </c:pt>
                <c:pt idx="1">
                  <c:v>687142.125</c:v>
                </c:pt>
                <c:pt idx="2">
                  <c:v>700884.96750000003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A8-4FDA-8FFA-12180BB73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2097848"/>
        <c:axId val="602098176"/>
      </c:barChart>
      <c:lineChart>
        <c:grouping val="standard"/>
        <c:varyColors val="0"/>
        <c:ser>
          <c:idx val="0"/>
          <c:order val="1"/>
          <c:tx>
            <c:strRef>
              <c:f>Sheet1!$G$35</c:f>
              <c:strCache>
                <c:ptCount val="1"/>
                <c:pt idx="0">
                  <c:v>Expenditures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Sheet1!$H$34:$J$34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Sheet1!$H$35:$J$35</c:f>
              <c:numCache>
                <c:formatCode>#,##0</c:formatCode>
                <c:ptCount val="3"/>
                <c:pt idx="0">
                  <c:v>4491125</c:v>
                </c:pt>
                <c:pt idx="1">
                  <c:v>4580947.5</c:v>
                </c:pt>
                <c:pt idx="2">
                  <c:v>4672566.45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A8-4FDA-8FFA-12180BB73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267936"/>
        <c:axId val="771267608"/>
      </c:lineChart>
      <c:catAx>
        <c:axId val="60209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098176"/>
        <c:crosses val="autoZero"/>
        <c:auto val="1"/>
        <c:lblAlgn val="ctr"/>
        <c:lblOffset val="100"/>
        <c:noMultiLvlLbl val="0"/>
      </c:catAx>
      <c:valAx>
        <c:axId val="602098176"/>
        <c:scaling>
          <c:orientation val="minMax"/>
          <c:max val="7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15% of Expenditures</a:t>
                </a:r>
                <a:r>
                  <a:rPr lang="en-US" baseline="0" dirty="0"/>
                  <a:t> in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4179620034542316E-2"/>
              <c:y val="0.29994573064739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097848"/>
        <c:crosses val="autoZero"/>
        <c:crossBetween val="between"/>
        <c:majorUnit val="75000"/>
        <c:dispUnits>
          <c:builtInUnit val="thousands"/>
          <c:dispUnitsLbl>
            <c:layout>
              <c:manualLayout>
                <c:xMode val="edge"/>
                <c:yMode val="edge"/>
                <c:x val="2.518714953376942E-2"/>
                <c:y val="3.654589282645708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771267608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Expenditures</a:t>
                </a:r>
                <a:r>
                  <a:rPr lang="en-US" baseline="0" dirty="0"/>
                  <a:t> in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6099592473220641"/>
              <c:y val="0.35841146031858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67936"/>
        <c:crosses val="max"/>
        <c:crossBetween val="between"/>
        <c:majorUnit val="500000"/>
        <c:dispUnits>
          <c:builtInUnit val="thousands"/>
          <c:dispUnitsLbl>
            <c:layout>
              <c:manualLayout>
                <c:xMode val="edge"/>
                <c:yMode val="edge"/>
                <c:x val="0.96113980571081448"/>
                <c:y val="7.4889190636888717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77126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1267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Sheet1!$G$42:$G$44</c:f>
              <c:strCache>
                <c:ptCount val="3"/>
                <c:pt idx="0">
                  <c:v>5% interest, 20 years</c:v>
                </c:pt>
                <c:pt idx="1">
                  <c:v>4.25% interest, 25 years</c:v>
                </c:pt>
                <c:pt idx="2">
                  <c:v>3.5% interest, 30 years</c:v>
                </c:pt>
              </c:strCache>
            </c:strRef>
          </c:cat>
          <c:val>
            <c:numRef>
              <c:f>Sheet1!$H$42:$H$44</c:f>
              <c:numCache>
                <c:formatCode>"$"#,##0_);[Red]\("$"#,##0\)</c:formatCode>
                <c:ptCount val="3"/>
                <c:pt idx="0">
                  <c:v>8395000</c:v>
                </c:pt>
                <c:pt idx="1">
                  <c:v>10251000</c:v>
                </c:pt>
                <c:pt idx="2">
                  <c:v>12390000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5-4687-8D19-CD22F8FA7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06568"/>
        <c:axId val="484306896"/>
      </c:barChart>
      <c:catAx>
        <c:axId val="48430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06896"/>
        <c:crosses val="autoZero"/>
        <c:auto val="1"/>
        <c:lblAlgn val="ctr"/>
        <c:lblOffset val="100"/>
        <c:noMultiLvlLbl val="0"/>
      </c:catAx>
      <c:valAx>
        <c:axId val="48430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0656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6399216"/>
        <c:axId val="756399544"/>
      </c:barChart>
      <c:catAx>
        <c:axId val="75639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399544"/>
        <c:crosses val="autoZero"/>
        <c:auto val="1"/>
        <c:lblAlgn val="ctr"/>
        <c:lblOffset val="100"/>
        <c:noMultiLvlLbl val="0"/>
      </c:catAx>
      <c:valAx>
        <c:axId val="756399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39921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Sheet1!$D$60:$D$65</c:f>
              <c:strCache>
                <c:ptCount val="6"/>
                <c:pt idx="0">
                  <c:v>18 exp., 5%, 20 years</c:v>
                </c:pt>
                <c:pt idx="1">
                  <c:v>1.75% of 2018 full value</c:v>
                </c:pt>
                <c:pt idx="2">
                  <c:v>1.75% of 2019 full value</c:v>
                </c:pt>
                <c:pt idx="3">
                  <c:v>18 exp., 4.25%, 25 years</c:v>
                </c:pt>
                <c:pt idx="4">
                  <c:v>1.75% of 2020 full value</c:v>
                </c:pt>
                <c:pt idx="5">
                  <c:v>18 exp., 3.5%, 30 years</c:v>
                </c:pt>
              </c:strCache>
            </c:strRef>
          </c:cat>
          <c:val>
            <c:numRef>
              <c:f>Sheet1!$E$60:$E$65</c:f>
              <c:numCache>
                <c:formatCode>"$"#,##0_);\("$"#,##0\)</c:formatCode>
                <c:ptCount val="6"/>
                <c:pt idx="0">
                  <c:v>8395000</c:v>
                </c:pt>
                <c:pt idx="1">
                  <c:v>9757000</c:v>
                </c:pt>
                <c:pt idx="2">
                  <c:v>10105000</c:v>
                </c:pt>
                <c:pt idx="3">
                  <c:v>10251000</c:v>
                </c:pt>
                <c:pt idx="4">
                  <c:v>10307000</c:v>
                </c:pt>
                <c:pt idx="5">
                  <c:v>12390000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E-43F6-886B-D1A3A2AB07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5413440"/>
        <c:axId val="566897456"/>
      </c:barChart>
      <c:catAx>
        <c:axId val="32541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897456"/>
        <c:crosses val="autoZero"/>
        <c:auto val="1"/>
        <c:lblAlgn val="ctr"/>
        <c:lblOffset val="100"/>
        <c:noMultiLvlLbl val="0"/>
      </c:catAx>
      <c:valAx>
        <c:axId val="56689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1344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v>Existing available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'Both Projects'!$A$24:$A$35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'Both Projects'!$B$24:$B$35</c:f>
              <c:numCache>
                <c:formatCode>#,##0_);\(#,##0\)</c:formatCode>
                <c:ptCount val="12"/>
                <c:pt idx="0">
                  <c:v>732521</c:v>
                </c:pt>
                <c:pt idx="1">
                  <c:v>732521</c:v>
                </c:pt>
                <c:pt idx="2">
                  <c:v>732521</c:v>
                </c:pt>
                <c:pt idx="3">
                  <c:v>732521</c:v>
                </c:pt>
                <c:pt idx="4">
                  <c:v>732521</c:v>
                </c:pt>
                <c:pt idx="5">
                  <c:v>732521</c:v>
                </c:pt>
                <c:pt idx="6">
                  <c:v>732521</c:v>
                </c:pt>
                <c:pt idx="7">
                  <c:v>732521</c:v>
                </c:pt>
                <c:pt idx="8">
                  <c:v>732521</c:v>
                </c:pt>
                <c:pt idx="9">
                  <c:v>732521</c:v>
                </c:pt>
                <c:pt idx="10">
                  <c:v>732521</c:v>
                </c:pt>
                <c:pt idx="11">
                  <c:v>732521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5-40F6-A5EE-67B76EDBC06B}"/>
            </c:ext>
          </c:extLst>
        </c:ser>
        <c:ser>
          <c:idx val="2"/>
          <c:order val="1"/>
          <c:tx>
            <c:v>New Revenue from SCP and TCR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'Both Projects'!$A$24:$A$35</c:f>
              <c:numCache>
                <c:formatCode>General</c:formatCode>
                <c:ptCount val="12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</c:numCache>
            </c:numRef>
          </c:cat>
          <c:val>
            <c:numRef>
              <c:f>'Both Projects'!$C$24:$C$35</c:f>
              <c:numCache>
                <c:formatCode>#,##0_);\(#,##0\)</c:formatCode>
                <c:ptCount val="12"/>
                <c:pt idx="0">
                  <c:v>57624</c:v>
                </c:pt>
                <c:pt idx="1">
                  <c:v>68325.599999999991</c:v>
                </c:pt>
                <c:pt idx="2">
                  <c:v>165874.79999999999</c:v>
                </c:pt>
                <c:pt idx="3">
                  <c:v>192705.24</c:v>
                </c:pt>
                <c:pt idx="4">
                  <c:v>219535.68</c:v>
                </c:pt>
                <c:pt idx="5">
                  <c:v>246366.12</c:v>
                </c:pt>
                <c:pt idx="6">
                  <c:v>273196.55999999994</c:v>
                </c:pt>
                <c:pt idx="7">
                  <c:v>300026.99999999988</c:v>
                </c:pt>
                <c:pt idx="8">
                  <c:v>326857.43999999994</c:v>
                </c:pt>
                <c:pt idx="9">
                  <c:v>353687.87999999989</c:v>
                </c:pt>
                <c:pt idx="10">
                  <c:v>380518.31999999989</c:v>
                </c:pt>
                <c:pt idx="11">
                  <c:v>396647.15999999986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5-40F6-A5EE-67B76EDBC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456952"/>
        <c:axId val="653459904"/>
      </c:barChart>
      <c:catAx>
        <c:axId val="65345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59904"/>
        <c:crosses val="autoZero"/>
        <c:auto val="1"/>
        <c:lblAlgn val="ctr"/>
        <c:lblOffset val="100"/>
        <c:noMultiLvlLbl val="0"/>
      </c:catAx>
      <c:valAx>
        <c:axId val="6534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56952"/>
        <c:crosses val="autoZero"/>
        <c:crossBetween val="between"/>
        <c:majorUnit val="1000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4322503728485"/>
          <c:y val="4.3754374187650866E-2"/>
          <c:w val="0.78278650401860395"/>
          <c:h val="0.66545409423964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Sheet1!$W$1</c:f>
              <c:strCache>
                <c:ptCount val="1"/>
                <c:pt idx="0">
                  <c:v>Total debt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Sheet1!$V$9:$V$35</c:f>
              <c:strCache>
                <c:ptCount val="7"/>
                <c:pt idx="0">
                  <c:v>A</c:v>
                </c:pt>
                <c:pt idx="6">
                  <c:v>B</c:v>
                </c:pt>
              </c:strCache>
            </c:strRef>
          </c:cat>
          <c:val>
            <c:numRef>
              <c:f>Sheet1!$W$9:$W$47</c:f>
              <c:numCache>
                <c:formatCode>General</c:formatCode>
                <c:ptCount val="39"/>
                <c:pt idx="0">
                  <c:v>300000</c:v>
                </c:pt>
                <c:pt idx="1">
                  <c:v>300000</c:v>
                </c:pt>
                <c:pt idx="2">
                  <c:v>300000</c:v>
                </c:pt>
                <c:pt idx="3" formatCode="#,##0">
                  <c:v>300000</c:v>
                </c:pt>
                <c:pt idx="4" formatCode="#,##0">
                  <c:v>300000</c:v>
                </c:pt>
                <c:pt idx="5" formatCode="#,##0">
                  <c:v>300000</c:v>
                </c:pt>
                <c:pt idx="6" formatCode="#,##0">
                  <c:v>600000</c:v>
                </c:pt>
                <c:pt idx="7" formatCode="#,##0">
                  <c:v>800000</c:v>
                </c:pt>
                <c:pt idx="8" formatCode="#,##0">
                  <c:v>1100000</c:v>
                </c:pt>
                <c:pt idx="9" formatCode="#,##0">
                  <c:v>1350000</c:v>
                </c:pt>
                <c:pt idx="10" formatCode="#,##0">
                  <c:v>1650000</c:v>
                </c:pt>
                <c:pt idx="11" formatCode="#,##0">
                  <c:v>1900000</c:v>
                </c:pt>
                <c:pt idx="12" formatCode="#,##0">
                  <c:v>2150000</c:v>
                </c:pt>
                <c:pt idx="13" formatCode="#,##0">
                  <c:v>2350000</c:v>
                </c:pt>
                <c:pt idx="14" formatCode="#,##0">
                  <c:v>2700000</c:v>
                </c:pt>
                <c:pt idx="15" formatCode="#,##0">
                  <c:v>3200000</c:v>
                </c:pt>
                <c:pt idx="16" formatCode="#,##0">
                  <c:v>3300000</c:v>
                </c:pt>
                <c:pt idx="17" formatCode="#,##0">
                  <c:v>3500000</c:v>
                </c:pt>
                <c:pt idx="18" formatCode="#,##0">
                  <c:v>3800000</c:v>
                </c:pt>
                <c:pt idx="19" formatCode="#,##0">
                  <c:v>4050000</c:v>
                </c:pt>
                <c:pt idx="20" formatCode="#,##0">
                  <c:v>4300000</c:v>
                </c:pt>
                <c:pt idx="21" formatCode="#,##0">
                  <c:v>4500000</c:v>
                </c:pt>
                <c:pt idx="22" formatCode="#,##0">
                  <c:v>4700000</c:v>
                </c:pt>
                <c:pt idx="23" formatCode="#,##0">
                  <c:v>4900000</c:v>
                </c:pt>
                <c:pt idx="24" formatCode="#,##0">
                  <c:v>5100000</c:v>
                </c:pt>
                <c:pt idx="25" formatCode="#,##0">
                  <c:v>5250000</c:v>
                </c:pt>
                <c:pt idx="26" formatCode="#,##0">
                  <c:v>5400000</c:v>
                </c:pt>
                <c:pt idx="27" formatCode="#,##0">
                  <c:v>5550000</c:v>
                </c:pt>
                <c:pt idx="28" formatCode="#,##0">
                  <c:v>5700000</c:v>
                </c:pt>
                <c:pt idx="29" formatCode="#,##0">
                  <c:v>5850000</c:v>
                </c:pt>
                <c:pt idx="30" formatCode="#,##0">
                  <c:v>5850000</c:v>
                </c:pt>
                <c:pt idx="31" formatCode="#,##0">
                  <c:v>5850000</c:v>
                </c:pt>
                <c:pt idx="32" formatCode="#,##0">
                  <c:v>5850000</c:v>
                </c:pt>
                <c:pt idx="33" formatCode="#,##0">
                  <c:v>5850000</c:v>
                </c:pt>
                <c:pt idx="34" formatCode="#,##0">
                  <c:v>5850000</c:v>
                </c:pt>
                <c:pt idx="35" formatCode="#,##0">
                  <c:v>5850000</c:v>
                </c:pt>
                <c:pt idx="36" formatCode="#,##0">
                  <c:v>5850000</c:v>
                </c:pt>
                <c:pt idx="37" formatCode="#,##0">
                  <c:v>5850000</c:v>
                </c:pt>
                <c:pt idx="38" formatCode="#,##0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8-41F9-9C08-2B58A6132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251424"/>
        <c:axId val="426251096"/>
      </c:barChart>
      <c:lineChart>
        <c:grouping val="standard"/>
        <c:varyColors val="0"/>
        <c:ser>
          <c:idx val="2"/>
          <c:order val="1"/>
          <c:tx>
            <c:strRef>
              <c:f>Sheet1!$X$2</c:f>
              <c:strCache>
                <c:ptCount val="1"/>
                <c:pt idx="0">
                  <c:v>3.50%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Sheet1!$V$9:$V$47</c:f>
              <c:strCache>
                <c:ptCount val="39"/>
                <c:pt idx="0">
                  <c:v>A</c:v>
                </c:pt>
                <c:pt idx="6">
                  <c:v>B</c:v>
                </c:pt>
                <c:pt idx="38">
                  <c:v>C</c:v>
                </c:pt>
              </c:strCache>
            </c:strRef>
          </c:cat>
          <c:val>
            <c:numRef>
              <c:f>Sheet1!$Y$9:$Y$47</c:f>
              <c:numCache>
                <c:formatCode>#,##0</c:formatCode>
                <c:ptCount val="39"/>
                <c:pt idx="0">
                  <c:v>875</c:v>
                </c:pt>
                <c:pt idx="1">
                  <c:v>1750</c:v>
                </c:pt>
                <c:pt idx="2">
                  <c:v>2625</c:v>
                </c:pt>
                <c:pt idx="3">
                  <c:v>3500</c:v>
                </c:pt>
                <c:pt idx="4">
                  <c:v>4375</c:v>
                </c:pt>
                <c:pt idx="5">
                  <c:v>5250</c:v>
                </c:pt>
                <c:pt idx="6">
                  <c:v>7000</c:v>
                </c:pt>
                <c:pt idx="7">
                  <c:v>9333.3333333333339</c:v>
                </c:pt>
                <c:pt idx="8">
                  <c:v>12541.666666666668</c:v>
                </c:pt>
                <c:pt idx="9">
                  <c:v>16479.166666666668</c:v>
                </c:pt>
                <c:pt idx="10">
                  <c:v>21291.666666666668</c:v>
                </c:pt>
                <c:pt idx="11">
                  <c:v>26833.333333333336</c:v>
                </c:pt>
                <c:pt idx="12">
                  <c:v>33104.166666666672</c:v>
                </c:pt>
                <c:pt idx="13">
                  <c:v>39958.333333333336</c:v>
                </c:pt>
                <c:pt idx="14">
                  <c:v>47833.333333333336</c:v>
                </c:pt>
                <c:pt idx="15">
                  <c:v>57166.666666666672</c:v>
                </c:pt>
                <c:pt idx="16">
                  <c:v>66791.666666666672</c:v>
                </c:pt>
                <c:pt idx="17">
                  <c:v>77000</c:v>
                </c:pt>
                <c:pt idx="18">
                  <c:v>88083.333333333328</c:v>
                </c:pt>
                <c:pt idx="19">
                  <c:v>99895.833333333328</c:v>
                </c:pt>
                <c:pt idx="20">
                  <c:v>112437.5</c:v>
                </c:pt>
                <c:pt idx="21">
                  <c:v>125562.5</c:v>
                </c:pt>
                <c:pt idx="22">
                  <c:v>139270.83333333334</c:v>
                </c:pt>
                <c:pt idx="23">
                  <c:v>153562.5</c:v>
                </c:pt>
                <c:pt idx="24">
                  <c:v>168437.5</c:v>
                </c:pt>
                <c:pt idx="25">
                  <c:v>183750</c:v>
                </c:pt>
                <c:pt idx="26">
                  <c:v>199500</c:v>
                </c:pt>
                <c:pt idx="27">
                  <c:v>215687.5</c:v>
                </c:pt>
                <c:pt idx="28">
                  <c:v>232312.5</c:v>
                </c:pt>
                <c:pt idx="29">
                  <c:v>249375</c:v>
                </c:pt>
                <c:pt idx="30">
                  <c:v>266437.5</c:v>
                </c:pt>
                <c:pt idx="31">
                  <c:v>283500</c:v>
                </c:pt>
                <c:pt idx="32">
                  <c:v>300562.5</c:v>
                </c:pt>
                <c:pt idx="33">
                  <c:v>317625</c:v>
                </c:pt>
                <c:pt idx="34">
                  <c:v>334687.5</c:v>
                </c:pt>
                <c:pt idx="35">
                  <c:v>351750</c:v>
                </c:pt>
                <c:pt idx="36">
                  <c:v>368812.5</c:v>
                </c:pt>
                <c:pt idx="37">
                  <c:v>385875</c:v>
                </c:pt>
                <c:pt idx="38">
                  <c:v>406291.66666666669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38-41F9-9C08-2B58A6132EA1}"/>
            </c:ext>
          </c:extLst>
        </c:ser>
        <c:ser>
          <c:idx val="4"/>
          <c:order val="2"/>
          <c:tx>
            <c:strRef>
              <c:f>Sheet1!$Z$2</c:f>
              <c:strCache>
                <c:ptCount val="1"/>
                <c:pt idx="0">
                  <c:v>4.25%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Sheet1!$V$9:$V$47</c:f>
              <c:strCache>
                <c:ptCount val="39"/>
                <c:pt idx="0">
                  <c:v>A</c:v>
                </c:pt>
                <c:pt idx="6">
                  <c:v>B</c:v>
                </c:pt>
                <c:pt idx="38">
                  <c:v>C</c:v>
                </c:pt>
              </c:strCache>
            </c:strRef>
          </c:cat>
          <c:val>
            <c:numRef>
              <c:f>Sheet1!$AA$9:$AA$47</c:f>
              <c:numCache>
                <c:formatCode>#,##0</c:formatCode>
                <c:ptCount val="39"/>
                <c:pt idx="0">
                  <c:v>1062.5</c:v>
                </c:pt>
                <c:pt idx="1">
                  <c:v>2125</c:v>
                </c:pt>
                <c:pt idx="2">
                  <c:v>3187.5</c:v>
                </c:pt>
                <c:pt idx="3">
                  <c:v>4250</c:v>
                </c:pt>
                <c:pt idx="4">
                  <c:v>5312.5</c:v>
                </c:pt>
                <c:pt idx="5">
                  <c:v>6375</c:v>
                </c:pt>
                <c:pt idx="6">
                  <c:v>8500</c:v>
                </c:pt>
                <c:pt idx="7">
                  <c:v>11333.333333333334</c:v>
                </c:pt>
                <c:pt idx="8">
                  <c:v>15229.166666666668</c:v>
                </c:pt>
                <c:pt idx="9">
                  <c:v>20010.416666666668</c:v>
                </c:pt>
                <c:pt idx="10">
                  <c:v>25854.166666666668</c:v>
                </c:pt>
                <c:pt idx="11">
                  <c:v>32583.333333333336</c:v>
                </c:pt>
                <c:pt idx="12">
                  <c:v>40197.916666666672</c:v>
                </c:pt>
                <c:pt idx="13">
                  <c:v>48520.833333333343</c:v>
                </c:pt>
                <c:pt idx="14">
                  <c:v>58083.333333333343</c:v>
                </c:pt>
                <c:pt idx="15">
                  <c:v>69416.666666666672</c:v>
                </c:pt>
                <c:pt idx="16">
                  <c:v>81104.166666666672</c:v>
                </c:pt>
                <c:pt idx="17">
                  <c:v>93500</c:v>
                </c:pt>
                <c:pt idx="18">
                  <c:v>106958.33333333333</c:v>
                </c:pt>
                <c:pt idx="19">
                  <c:v>121302.08333333333</c:v>
                </c:pt>
                <c:pt idx="20">
                  <c:v>136531.25</c:v>
                </c:pt>
                <c:pt idx="21">
                  <c:v>152468.75</c:v>
                </c:pt>
                <c:pt idx="22">
                  <c:v>169114.58333333334</c:v>
                </c:pt>
                <c:pt idx="23">
                  <c:v>186468.75</c:v>
                </c:pt>
                <c:pt idx="24">
                  <c:v>204531.25</c:v>
                </c:pt>
                <c:pt idx="25">
                  <c:v>223125</c:v>
                </c:pt>
                <c:pt idx="26">
                  <c:v>242250</c:v>
                </c:pt>
                <c:pt idx="27">
                  <c:v>261906.25</c:v>
                </c:pt>
                <c:pt idx="28">
                  <c:v>282093.75</c:v>
                </c:pt>
                <c:pt idx="29">
                  <c:v>302812.5</c:v>
                </c:pt>
                <c:pt idx="30">
                  <c:v>323531.25</c:v>
                </c:pt>
                <c:pt idx="31">
                  <c:v>344250</c:v>
                </c:pt>
                <c:pt idx="32">
                  <c:v>364968.75</c:v>
                </c:pt>
                <c:pt idx="33">
                  <c:v>385687.5</c:v>
                </c:pt>
                <c:pt idx="34">
                  <c:v>406406.25</c:v>
                </c:pt>
                <c:pt idx="35">
                  <c:v>427125</c:v>
                </c:pt>
                <c:pt idx="36">
                  <c:v>447843.75</c:v>
                </c:pt>
                <c:pt idx="37">
                  <c:v>468562.5</c:v>
                </c:pt>
                <c:pt idx="38">
                  <c:v>493354.16666666669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8-41F9-9C08-2B58A6132EA1}"/>
            </c:ext>
          </c:extLst>
        </c:ser>
        <c:ser>
          <c:idx val="6"/>
          <c:order val="3"/>
          <c:tx>
            <c:strRef>
              <c:f>Sheet1!$AB$2</c:f>
              <c:strCache>
                <c:ptCount val="1"/>
                <c:pt idx="0">
                  <c:v>5%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Sheet1!$V$9:$V$47</c:f>
              <c:strCache>
                <c:ptCount val="39"/>
                <c:pt idx="0">
                  <c:v>A</c:v>
                </c:pt>
                <c:pt idx="6">
                  <c:v>B</c:v>
                </c:pt>
                <c:pt idx="38">
                  <c:v>C</c:v>
                </c:pt>
              </c:strCache>
            </c:strRef>
          </c:cat>
          <c:val>
            <c:numRef>
              <c:f>Sheet1!$AC$9:$AC$47</c:f>
              <c:numCache>
                <c:formatCode>#,##0</c:formatCode>
                <c:ptCount val="39"/>
                <c:pt idx="0">
                  <c:v>1250</c:v>
                </c:pt>
                <c:pt idx="1">
                  <c:v>2500</c:v>
                </c:pt>
                <c:pt idx="2">
                  <c:v>3750</c:v>
                </c:pt>
                <c:pt idx="3">
                  <c:v>5000</c:v>
                </c:pt>
                <c:pt idx="4">
                  <c:v>6250</c:v>
                </c:pt>
                <c:pt idx="5">
                  <c:v>7500</c:v>
                </c:pt>
                <c:pt idx="6">
                  <c:v>10000</c:v>
                </c:pt>
                <c:pt idx="7">
                  <c:v>13333.333333333334</c:v>
                </c:pt>
                <c:pt idx="8">
                  <c:v>17916.666666666668</c:v>
                </c:pt>
                <c:pt idx="9">
                  <c:v>23541.666666666668</c:v>
                </c:pt>
                <c:pt idx="10">
                  <c:v>30416.666666666668</c:v>
                </c:pt>
                <c:pt idx="11">
                  <c:v>38333.333333333336</c:v>
                </c:pt>
                <c:pt idx="12">
                  <c:v>47291.666666666672</c:v>
                </c:pt>
                <c:pt idx="13">
                  <c:v>57083.333333333336</c:v>
                </c:pt>
                <c:pt idx="14">
                  <c:v>68333.333333333343</c:v>
                </c:pt>
                <c:pt idx="15">
                  <c:v>81666.666666666672</c:v>
                </c:pt>
                <c:pt idx="16">
                  <c:v>95416.666666666672</c:v>
                </c:pt>
                <c:pt idx="17">
                  <c:v>110000</c:v>
                </c:pt>
                <c:pt idx="18">
                  <c:v>125833.33333333333</c:v>
                </c:pt>
                <c:pt idx="19">
                  <c:v>142708.33333333331</c:v>
                </c:pt>
                <c:pt idx="20">
                  <c:v>160624.99999999997</c:v>
                </c:pt>
                <c:pt idx="21">
                  <c:v>179374.99999999997</c:v>
                </c:pt>
                <c:pt idx="22">
                  <c:v>198958.33333333331</c:v>
                </c:pt>
                <c:pt idx="23">
                  <c:v>219374.99999999997</c:v>
                </c:pt>
                <c:pt idx="24">
                  <c:v>240624.99999999997</c:v>
                </c:pt>
                <c:pt idx="25">
                  <c:v>262500</c:v>
                </c:pt>
                <c:pt idx="26">
                  <c:v>285000</c:v>
                </c:pt>
                <c:pt idx="27">
                  <c:v>308125</c:v>
                </c:pt>
                <c:pt idx="28">
                  <c:v>331875</c:v>
                </c:pt>
                <c:pt idx="29">
                  <c:v>356250</c:v>
                </c:pt>
                <c:pt idx="30">
                  <c:v>380625</c:v>
                </c:pt>
                <c:pt idx="31">
                  <c:v>405000</c:v>
                </c:pt>
                <c:pt idx="32">
                  <c:v>429375</c:v>
                </c:pt>
                <c:pt idx="33">
                  <c:v>453750</c:v>
                </c:pt>
                <c:pt idx="34">
                  <c:v>478125</c:v>
                </c:pt>
                <c:pt idx="35">
                  <c:v>502500</c:v>
                </c:pt>
                <c:pt idx="36">
                  <c:v>526875</c:v>
                </c:pt>
                <c:pt idx="37">
                  <c:v>551250</c:v>
                </c:pt>
                <c:pt idx="38">
                  <c:v>580416.66666666663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38-41F9-9C08-2B58A6132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132480"/>
        <c:axId val="625263320"/>
      </c:lineChart>
      <c:catAx>
        <c:axId val="6141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263320"/>
        <c:crosses val="autoZero"/>
        <c:auto val="1"/>
        <c:lblAlgn val="ctr"/>
        <c:lblOffset val="0"/>
        <c:noMultiLvlLbl val="0"/>
      </c:catAx>
      <c:valAx>
        <c:axId val="625263320"/>
        <c:scaling>
          <c:orientation val="minMax"/>
          <c:max val="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Cumulative Interest</a:t>
                </a:r>
              </a:p>
              <a:p>
                <a:pPr>
                  <a:defRPr/>
                </a:pPr>
                <a:r>
                  <a:rPr lang="en-US" sz="1800" dirty="0"/>
                  <a:t>(in thousands)</a:t>
                </a:r>
              </a:p>
            </c:rich>
          </c:tx>
          <c:layout>
            <c:manualLayout>
              <c:xMode val="edge"/>
              <c:yMode val="edge"/>
              <c:x val="8.0598733448474374E-3"/>
              <c:y val="0.15316017203947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132480"/>
        <c:crosses val="autoZero"/>
        <c:crossBetween val="between"/>
        <c:dispUnits>
          <c:builtInUnit val="thousands"/>
        </c:dispUnits>
      </c:valAx>
      <c:valAx>
        <c:axId val="426251096"/>
        <c:scaling>
          <c:orientation val="minMax"/>
          <c:max val="70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Total</a:t>
                </a:r>
                <a:r>
                  <a:rPr lang="en-US" sz="1800" baseline="0"/>
                  <a:t> debt (in thousands)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96560156664354779"/>
              <c:y val="0.11044734549297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251424"/>
        <c:crosses val="max"/>
        <c:crossBetween val="between"/>
        <c:dispUnits>
          <c:builtInUnit val="thousands"/>
        </c:dispUnits>
      </c:valAx>
      <c:catAx>
        <c:axId val="42625142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b" anchorCtr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A: Town Green design (Oct 2019)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r>
                  <a:rPr lang="en-US" sz="1800" dirty="0"/>
                  <a:t>B: </a:t>
                </a:r>
                <a:r>
                  <a:rPr lang="en-US" sz="1800" b="0" i="0" u="none" strike="noStrike" baseline="0" dirty="0">
                    <a:effectLst/>
                  </a:rPr>
                  <a:t>Town Green construction (Apr 2020-Mar 2022)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r>
                  <a:rPr lang="en-US" sz="1800" dirty="0"/>
                  <a:t>C: </a:t>
                </a:r>
                <a:r>
                  <a:rPr lang="en-US" sz="1800" b="0" i="0" baseline="0" dirty="0">
                    <a:effectLst/>
                  </a:rPr>
                  <a:t>Replenishment of SW cash reserves (Dec 2022)</a:t>
                </a:r>
                <a:endParaRPr lang="en-US" dirty="0">
                  <a:effectLst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 sz="1800" dirty="0"/>
              </a:p>
            </c:rich>
          </c:tx>
          <c:layout>
            <c:manualLayout>
              <c:xMode val="edge"/>
              <c:yMode val="edge"/>
              <c:x val="5.7029270304942439E-2"/>
              <c:y val="0.81399927513461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b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26251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90990892977755"/>
          <c:y val="0.85299247996800609"/>
          <c:w val="0.38631480650410926"/>
          <c:h val="9.2071529901001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0.14613</cdr:x>
      <cdr:y>0.51481</cdr:y>
    </cdr:from>
    <cdr:to>
      <cdr:x>0.22903</cdr:x>
      <cdr:y>0.71888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17BB76-228E-46C1-95F3-0684DDAF78F0}"/>
            </a:ext>
          </a:extLst>
        </cdr:cNvPr>
        <cdr:cNvSpPr txBox="1"/>
      </cdr:nvSpPr>
      <cdr:spPr>
        <a:xfrm xmlns:a="http://schemas.openxmlformats.org/drawingml/2006/main">
          <a:off x="1611836" y="23067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Jan</a:t>
          </a:r>
        </a:p>
        <a:p xmlns:a="http://schemas.openxmlformats.org/drawingml/2006/main">
          <a:pPr algn="ctr"/>
          <a:r>
            <a:rPr lang="en-US" sz="1800" dirty="0"/>
            <a:t>2020</a:t>
          </a:r>
        </a:p>
      </cdr:txBody>
    </cdr:sp>
  </cdr:relSizeAnchor>
  <cdr:relSizeAnchor xmlns:cdr="http://schemas.openxmlformats.org/drawingml/2006/chartDrawing">
    <cdr:from>
      <cdr:x>0.38553</cdr:x>
      <cdr:y>0.23786</cdr:y>
    </cdr:from>
    <cdr:to>
      <cdr:x>0.46843</cdr:x>
      <cdr:y>0.44193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6A21429-0703-46A0-B6A3-AF4D02C24A2A}"/>
            </a:ext>
          </a:extLst>
        </cdr:cNvPr>
        <cdr:cNvSpPr txBox="1"/>
      </cdr:nvSpPr>
      <cdr:spPr>
        <a:xfrm xmlns:a="http://schemas.openxmlformats.org/drawingml/2006/main">
          <a:off x="4252399" y="10658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Jan</a:t>
          </a:r>
        </a:p>
        <a:p xmlns:a="http://schemas.openxmlformats.org/drawingml/2006/main">
          <a:pPr algn="ctr"/>
          <a:r>
            <a:rPr lang="en-US" sz="1800" dirty="0"/>
            <a:t>2021</a:t>
          </a:r>
        </a:p>
      </cdr:txBody>
    </cdr:sp>
  </cdr:relSizeAnchor>
  <cdr:relSizeAnchor xmlns:cdr="http://schemas.openxmlformats.org/drawingml/2006/chartDrawing">
    <cdr:from>
      <cdr:x>0.62409</cdr:x>
      <cdr:y>0.02547</cdr:y>
    </cdr:from>
    <cdr:to>
      <cdr:x>0.70699</cdr:x>
      <cdr:y>0.22953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8B69444-6B2C-4EBC-9AF5-8405E3EC4F7B}"/>
            </a:ext>
          </a:extLst>
        </cdr:cNvPr>
        <cdr:cNvSpPr txBox="1"/>
      </cdr:nvSpPr>
      <cdr:spPr>
        <a:xfrm xmlns:a="http://schemas.openxmlformats.org/drawingml/2006/main">
          <a:off x="6883631" y="114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Jan</a:t>
          </a:r>
          <a:br>
            <a:rPr lang="en-US" sz="1800" dirty="0"/>
          </a:br>
          <a:r>
            <a:rPr lang="en-US" sz="1800" dirty="0"/>
            <a:t>2022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437C4-29A8-4129-ABC5-EAE03555BD98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7AC1B-63D4-43B0-BC81-651DC9DE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C87713-CB87-4207-95A3-C5B047FC25C4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C927-BA79-49D3-A3F7-3CA1CB5F66F2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9A78D8C-B55C-412F-BEB9-64FE9BEBDD8A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6365-4512-4FC1-9537-52F9BA9A5082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B375917-9851-41BD-84FD-81412FBE9DA6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5F81-1642-4CEA-8860-0A4CE2527C4E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EBFB-CDEB-46BE-BB8F-C6F93EEF94BD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36C7-E129-4DA1-99CB-83F067CAECB2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53C5-C154-469B-AD6C-F9A7DE58D93F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07016D-66AE-4B73-90FA-A3D59A2E302F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F9CC-D634-4B4E-9220-7E14A9C2736E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7D0752-99AB-4CB0-9B3E-EEB3E4A41046}" type="datetime1">
              <a:rPr lang="en-US" smtClean="0"/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construction/cpi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5F4-1608-4866-9FC4-D02E214A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5868"/>
            <a:ext cx="10993549" cy="1475013"/>
          </a:xfrm>
        </p:spPr>
        <p:txBody>
          <a:bodyPr>
            <a:normAutofit/>
          </a:bodyPr>
          <a:lstStyle/>
          <a:p>
            <a:r>
              <a:rPr lang="en-US" sz="4800" cap="small" dirty="0"/>
              <a:t>Vision Becoming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679A-AD37-4770-8B00-A2C03FC25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140881"/>
            <a:ext cx="10993546" cy="816923"/>
          </a:xfrm>
        </p:spPr>
        <p:txBody>
          <a:bodyPr>
            <a:normAutofit fontScale="25000" lnSpcReduction="20000"/>
          </a:bodyPr>
          <a:lstStyle/>
          <a:p>
            <a:r>
              <a:rPr lang="en-US" sz="9600" cap="small" dirty="0"/>
              <a:t>How we got to where we are in our Central Business District</a:t>
            </a:r>
          </a:p>
          <a:p>
            <a:r>
              <a:rPr lang="en-US" sz="9600" cap="small" dirty="0"/>
              <a:t>How we can move forward to achieve our community’s long-term 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B072-0062-447F-8A83-E2225A27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cap="small" dirty="0"/>
              <a:t>Thoughtful implementation of the selected design</a:t>
            </a:r>
            <a:br>
              <a:rPr lang="en-US" sz="3600" cap="small" dirty="0"/>
            </a:br>
            <a:r>
              <a:rPr lang="en-US" sz="3600" cap="small" dirty="0"/>
              <a:t>is critical to AE’s livability and to its economic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21EBA-65BA-445C-91F5-2938FC86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4357355"/>
          </a:xfrm>
        </p:spPr>
        <p:txBody>
          <a:bodyPr>
            <a:normAutofit/>
          </a:bodyPr>
          <a:lstStyle/>
          <a:p>
            <a:r>
              <a:rPr lang="en-US" sz="2400" dirty="0"/>
              <a:t>Residents stated during the DMP process an overwhelming desire for ‘shops and restaurants’ within walking distance</a:t>
            </a:r>
          </a:p>
          <a:p>
            <a:r>
              <a:rPr lang="en-US" sz="2400" dirty="0"/>
              <a:t>AE’s recent historical tax base has been over weighted to the residential side – more commercial tax is needed</a:t>
            </a:r>
          </a:p>
          <a:p>
            <a:r>
              <a:rPr lang="en-US" sz="2400" dirty="0"/>
              <a:t>The Town Green provides a needed gathering spot AND ‘beachfront’ property to attract new businesses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42DE1CF-E0A2-4D7D-B2BE-6EDACE25E5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2407562"/>
            <a:ext cx="5351451" cy="345634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50AA-B361-4195-9A41-0298AB2D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5F4-1608-4866-9FC4-D02E214A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5868"/>
            <a:ext cx="10993549" cy="1475013"/>
          </a:xfrm>
        </p:spPr>
        <p:txBody>
          <a:bodyPr>
            <a:normAutofit/>
          </a:bodyPr>
          <a:lstStyle/>
          <a:p>
            <a:r>
              <a:rPr lang="en-US" sz="4000" cap="small" dirty="0"/>
              <a:t>Strategic Investment to Catalyze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679A-AD37-4770-8B00-A2C03FC25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271509"/>
            <a:ext cx="10993546" cy="695625"/>
          </a:xfrm>
        </p:spPr>
        <p:txBody>
          <a:bodyPr>
            <a:normAutofit fontScale="32500" lnSpcReduction="20000"/>
          </a:bodyPr>
          <a:lstStyle/>
          <a:p>
            <a:r>
              <a:rPr lang="en-US" sz="8000" cap="small" dirty="0"/>
              <a:t>How we can move forward to achieve our community’s long-term vision</a:t>
            </a:r>
          </a:p>
        </p:txBody>
      </p:sp>
    </p:spTree>
    <p:extLst>
      <p:ext uri="{BB962C8B-B14F-4D97-AF65-F5344CB8AC3E}">
        <p14:creationId xmlns:p14="http://schemas.microsoft.com/office/powerpoint/2010/main" val="14311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D94D-BC7C-4EF7-9418-4C188B7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737676"/>
            <a:ext cx="11029616" cy="988332"/>
          </a:xfrm>
        </p:spPr>
        <p:txBody>
          <a:bodyPr>
            <a:noAutofit/>
          </a:bodyPr>
          <a:lstStyle/>
          <a:p>
            <a:r>
              <a:rPr lang="en-US" sz="3600" cap="small" dirty="0"/>
              <a:t>The Town Green is the Centerpiece of Our Downtown Master Plan for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4F29-9F03-4CEF-8F32-4A3F25663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3111"/>
            <a:ext cx="5607226" cy="3633047"/>
          </a:xfrm>
        </p:spPr>
        <p:txBody>
          <a:bodyPr>
            <a:noAutofit/>
          </a:bodyPr>
          <a:lstStyle/>
          <a:p>
            <a:r>
              <a:rPr lang="en-US" sz="2000" dirty="0"/>
              <a:t>Its central location near existing restaurants and shops makes it an ideal gathering space for residents and visitors.</a:t>
            </a:r>
          </a:p>
          <a:p>
            <a:r>
              <a:rPr lang="en-US" sz="2000" dirty="0"/>
              <a:t>A gathering space “activates” the area, creating a built-in clientele for potential shop and restaurant owners.</a:t>
            </a:r>
          </a:p>
          <a:p>
            <a:r>
              <a:rPr lang="en-US" sz="2000" dirty="0"/>
              <a:t>This makes a wider range of concepts – such as those preferred by residents – commercially viable.</a:t>
            </a:r>
          </a:p>
          <a:p>
            <a:r>
              <a:rPr lang="en-US" sz="2000" dirty="0"/>
              <a:t>All these reasons make the City’s commitment to the project a vital part of catalyzing development.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EB20B0E-2256-4E7D-ADC2-2DE5F79E3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03" y="1993111"/>
            <a:ext cx="5239803" cy="33842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992CB-407E-42AF-BD8B-69ABD90B43D6}"/>
              </a:ext>
            </a:extLst>
          </p:cNvPr>
          <p:cNvSpPr txBox="1"/>
          <p:nvPr/>
        </p:nvSpPr>
        <p:spPr>
          <a:xfrm>
            <a:off x="416654" y="5901279"/>
            <a:ext cx="1135869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+mj-lt"/>
              </a:rPr>
              <a:t>So…Can we afford to make it a reality?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FF3E5-0C49-49C6-8493-6D7EBE8E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E48-5B8E-4E1F-B19C-87D801DA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Our Financial Advisor says, “Yes!”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34E3-91E3-4A02-AEBF-4A4D673C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8500"/>
            <a:ext cx="11610808" cy="461503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11/18: City contracts with Davenport Public Finance to analyze capital needs and funding options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2/19: Davenport presents “Bonds 101”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3/19: Davenport presents Capital Planning Analysis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4/19: Davenport recommends the issuance of a Bond Anticipation Note (BAN)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5/19: Davenport and Murray, Barnes, </a:t>
            </a:r>
            <a:r>
              <a:rPr lang="en-US" sz="2200" dirty="0" err="1"/>
              <a:t>Finister</a:t>
            </a:r>
            <a:r>
              <a:rPr lang="en-US" sz="2200" dirty="0"/>
              <a:t> recommend creation of Urban Redevelopment Agency (URA)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6/19: City develops an Urban Redevelopment Plan and creates the URA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7/19: City contracts with Murray, Barnes, </a:t>
            </a:r>
            <a:r>
              <a:rPr lang="en-US" sz="2200" dirty="0" err="1"/>
              <a:t>Finister</a:t>
            </a:r>
            <a:r>
              <a:rPr lang="en-US" sz="2200" dirty="0"/>
              <a:t> to assist with preparation of BAN documents;</a:t>
            </a:r>
            <a:br>
              <a:rPr lang="en-US" sz="2200" dirty="0"/>
            </a:br>
            <a:r>
              <a:rPr lang="en-US" sz="2200" dirty="0"/>
              <a:t>		Davenport releases BAN Request for Proposals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200" dirty="0"/>
              <a:t>8/19: Davenport presents responses; BOMC and URA select top BAN proposal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7F6D9-FD0D-417C-81AF-A85A1FDC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789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F485-8B01-41B4-8D0A-3AD181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dirty="0"/>
              <a:t>Debt Capacity:  Total Debt ≤1.75% of Full Value</a:t>
            </a:r>
            <a:br>
              <a:rPr lang="en-US" cap="small" dirty="0"/>
            </a:br>
            <a:r>
              <a:rPr lang="en-US" cap="small" dirty="0"/>
              <a:t>Moody’s Aa Threshold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051BD5-6895-4343-98E0-232064B35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562561"/>
              </p:ext>
            </p:extLst>
          </p:nvPr>
        </p:nvGraphicFramePr>
        <p:xfrm>
          <a:off x="581192" y="2114113"/>
          <a:ext cx="11029950" cy="417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3D216B-235F-4F88-A875-EAB1A1C34AF3}"/>
              </a:ext>
            </a:extLst>
          </p:cNvPr>
          <p:cNvSpPr txBox="1"/>
          <p:nvPr/>
        </p:nvSpPr>
        <p:spPr>
          <a:xfrm>
            <a:off x="1073695" y="6291743"/>
            <a:ext cx="10044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2018 and 2019 are actual Tax Digest figures; 2020 assumes a 2% increase.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20593-1904-4C10-8FEB-15CE0B2A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F485-8B01-41B4-8D0A-3AD181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dirty="0"/>
              <a:t>Debt Capacity:  Debt Service ≤15% of Expenditures</a:t>
            </a:r>
            <a:br>
              <a:rPr lang="en-US" cap="small" dirty="0"/>
            </a:br>
            <a:r>
              <a:rPr lang="en-US" cap="small" dirty="0"/>
              <a:t>Standard and Poor’s Aa Threshold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060613-30EC-437E-B55F-05A4E7C3A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612651"/>
              </p:ext>
            </p:extLst>
          </p:nvPr>
        </p:nvGraphicFramePr>
        <p:xfrm>
          <a:off x="581025" y="2181224"/>
          <a:ext cx="11029950" cy="397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16CFD0-80D2-4B34-954C-376D4AE9D1B6}"/>
              </a:ext>
            </a:extLst>
          </p:cNvPr>
          <p:cNvSpPr txBox="1"/>
          <p:nvPr/>
        </p:nvSpPr>
        <p:spPr>
          <a:xfrm>
            <a:off x="1047951" y="6159446"/>
            <a:ext cx="1009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2018 expenditures are actual; 2019 and 2020 assume annual 2% increase.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8CC0A-FEAB-44DF-BF78-1A567AD8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55E5-A720-4903-B295-824B4DC6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Total Debt Serviced by $673,669* annually</a:t>
            </a:r>
            <a:br>
              <a:rPr lang="en-US" cap="small" dirty="0"/>
            </a:br>
            <a:r>
              <a:rPr lang="en-US" cap="small" dirty="0"/>
              <a:t>three amortization scenarios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279F827-18FA-46AC-93A0-9B8D49F3D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381840"/>
              </p:ext>
            </p:extLst>
          </p:nvPr>
        </p:nvGraphicFramePr>
        <p:xfrm>
          <a:off x="581025" y="2097248"/>
          <a:ext cx="11029950" cy="387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2FF0E1F-64B4-4B72-ABF1-FB00CC8F9560}"/>
              </a:ext>
            </a:extLst>
          </p:cNvPr>
          <p:cNvSpPr txBox="1"/>
          <p:nvPr/>
        </p:nvSpPr>
        <p:spPr>
          <a:xfrm>
            <a:off x="2523355" y="6093899"/>
            <a:ext cx="714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*From previous slide, 15% of audited 2018 expenditures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91233D-5267-4738-9957-68527D27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55E5-A720-4903-B295-824B4DC6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Six Debt Capacity Calculations</a:t>
            </a:r>
            <a:br>
              <a:rPr lang="en-US" sz="3200" cap="small" dirty="0"/>
            </a:br>
            <a:r>
              <a:rPr lang="en-US" sz="3200" cap="small" dirty="0"/>
              <a:t>as described on previous slides</a:t>
            </a:r>
            <a:endParaRPr lang="en-US" cap="small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B3AE86C-D843-41DA-AA9A-F167A70755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43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B41313-58D4-41FF-97A1-2AE3B3E8B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460903"/>
              </p:ext>
            </p:extLst>
          </p:nvPr>
        </p:nvGraphicFramePr>
        <p:xfrm>
          <a:off x="581025" y="2181225"/>
          <a:ext cx="11029615" cy="436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5B24D-7399-490C-8E84-C1BF2525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96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F04A-3188-49C5-B9B6-9B3A3645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Available Cash for capital Projects</a:t>
            </a:r>
            <a:br>
              <a:rPr lang="en-US" sz="3200" cap="small" dirty="0"/>
            </a:br>
            <a:r>
              <a:rPr lang="en-US" sz="3100" cap="small" dirty="0"/>
              <a:t>Governmental Funds, not including paving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17D020-228E-4EFF-A89F-6CEDB6B86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344510"/>
              </p:ext>
            </p:extLst>
          </p:nvPr>
        </p:nvGraphicFramePr>
        <p:xfrm>
          <a:off x="335280" y="2046459"/>
          <a:ext cx="1152144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328949357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88881205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58255075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75319034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69390109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26176439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8215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Revenues and Net Transfers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3,517,126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3,842,677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4,352,496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4,544,592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4,064,223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0826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3,555,770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3,891,996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4,333,134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3,744,889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3,881,447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6289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Balance Increase (Decrease)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(38,644)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(49,319)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799,703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182,776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3029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Plus Cash Capital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Expenditures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595,189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283,280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271,927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295,052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271318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Plus Debt Service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172,200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172,200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172,147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172,187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171341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Plus DDA Appropriation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73,508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7963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Available for Capital Projects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728,745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442,161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401,372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1,321,807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723,521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381576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9F21D-2ACA-4108-86B0-B8ADF68E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4527" y="6435579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DA8F-3FB5-481F-B2D2-01B3DE1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Debt Service Affordability</a:t>
            </a:r>
            <a:br>
              <a:rPr lang="en-US" sz="4400" cap="small" dirty="0"/>
            </a:br>
            <a:r>
              <a:rPr lang="en-US" cap="small" dirty="0"/>
              <a:t>Unfavorable Rate Environment, Maximum Borrow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5D3090-4DF8-47BE-B61F-0C8FDA16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87258"/>
              </p:ext>
            </p:extLst>
          </p:nvPr>
        </p:nvGraphicFramePr>
        <p:xfrm>
          <a:off x="727193" y="2272255"/>
          <a:ext cx="10737614" cy="3648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6292">
                  <a:extLst>
                    <a:ext uri="{9D8B030D-6E8A-4147-A177-3AD203B41FA5}">
                      <a16:colId xmlns:a16="http://schemas.microsoft.com/office/drawing/2014/main" val="2069858926"/>
                    </a:ext>
                  </a:extLst>
                </a:gridCol>
                <a:gridCol w="2509934">
                  <a:extLst>
                    <a:ext uri="{9D8B030D-6E8A-4147-A177-3AD203B41FA5}">
                      <a16:colId xmlns:a16="http://schemas.microsoft.com/office/drawing/2014/main" val="2767562739"/>
                    </a:ext>
                  </a:extLst>
                </a:gridCol>
                <a:gridCol w="3060441">
                  <a:extLst>
                    <a:ext uri="{9D8B030D-6E8A-4147-A177-3AD203B41FA5}">
                      <a16:colId xmlns:a16="http://schemas.microsoft.com/office/drawing/2014/main" val="192679967"/>
                    </a:ext>
                  </a:extLst>
                </a:gridCol>
                <a:gridCol w="1990947">
                  <a:extLst>
                    <a:ext uri="{9D8B030D-6E8A-4147-A177-3AD203B41FA5}">
                      <a16:colId xmlns:a16="http://schemas.microsoft.com/office/drawing/2014/main" val="1992134972"/>
                    </a:ext>
                  </a:extLst>
                </a:gridCol>
              </a:tblGrid>
              <a:tr h="63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$8,395,000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5.00%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874387"/>
                  </a:ext>
                </a:extLst>
              </a:tr>
              <a:tr h="6297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debt service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$673,637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20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44113"/>
                  </a:ext>
                </a:extLst>
              </a:tr>
              <a:tr h="7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Available cash, governmental funds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$723,521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5374723"/>
                  </a:ext>
                </a:extLst>
              </a:tr>
              <a:tr h="7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Available cash, Stormwater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$113,765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45390"/>
                  </a:ext>
                </a:extLst>
              </a:tr>
              <a:tr h="741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Coverage ratio*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02282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3169DF5-30BD-4CE5-89DE-E36EA99AF067}"/>
              </a:ext>
            </a:extLst>
          </p:cNvPr>
          <p:cNvSpPr txBox="1"/>
          <p:nvPr/>
        </p:nvSpPr>
        <p:spPr>
          <a:xfrm>
            <a:off x="469203" y="6151489"/>
            <a:ext cx="1097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* A ratio of 1.25 cash/debt service is commonly used as a benchmark for adequate coverage.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D25069-3CCE-4C30-9E50-D807D98F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5F4-1608-4866-9FC4-D02E214A7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65868"/>
            <a:ext cx="10993549" cy="1475013"/>
          </a:xfrm>
        </p:spPr>
        <p:txBody>
          <a:bodyPr>
            <a:normAutofit/>
          </a:bodyPr>
          <a:lstStyle/>
          <a:p>
            <a:r>
              <a:rPr lang="en-US" sz="4000" cap="small" dirty="0"/>
              <a:t>The History of the World,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679A-AD37-4770-8B00-A2C03FC25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271509"/>
            <a:ext cx="10993546" cy="695625"/>
          </a:xfrm>
        </p:spPr>
        <p:txBody>
          <a:bodyPr>
            <a:normAutofit fontScale="32500" lnSpcReduction="20000"/>
          </a:bodyPr>
          <a:lstStyle/>
          <a:p>
            <a:r>
              <a:rPr lang="en-US" sz="8000" cap="small" dirty="0"/>
              <a:t>How we got to where we are in our Central Business District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9562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DA8F-3FB5-481F-B2D2-01B3DE1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Debt Service Affordability</a:t>
            </a:r>
            <a:br>
              <a:rPr lang="en-US" sz="4400" cap="small" dirty="0"/>
            </a:br>
            <a:r>
              <a:rPr lang="en-US" cap="small" dirty="0"/>
              <a:t>Unfavorable Rate Environment, Maximum Borrow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5D3090-4DF8-47BE-B61F-0C8FDA16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79127"/>
              </p:ext>
            </p:extLst>
          </p:nvPr>
        </p:nvGraphicFramePr>
        <p:xfrm>
          <a:off x="727193" y="2272255"/>
          <a:ext cx="10737614" cy="3648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6292">
                  <a:extLst>
                    <a:ext uri="{9D8B030D-6E8A-4147-A177-3AD203B41FA5}">
                      <a16:colId xmlns:a16="http://schemas.microsoft.com/office/drawing/2014/main" val="2069858926"/>
                    </a:ext>
                  </a:extLst>
                </a:gridCol>
                <a:gridCol w="2509934">
                  <a:extLst>
                    <a:ext uri="{9D8B030D-6E8A-4147-A177-3AD203B41FA5}">
                      <a16:colId xmlns:a16="http://schemas.microsoft.com/office/drawing/2014/main" val="2767562739"/>
                    </a:ext>
                  </a:extLst>
                </a:gridCol>
                <a:gridCol w="3060441">
                  <a:extLst>
                    <a:ext uri="{9D8B030D-6E8A-4147-A177-3AD203B41FA5}">
                      <a16:colId xmlns:a16="http://schemas.microsoft.com/office/drawing/2014/main" val="192679967"/>
                    </a:ext>
                  </a:extLst>
                </a:gridCol>
                <a:gridCol w="1990947">
                  <a:extLst>
                    <a:ext uri="{9D8B030D-6E8A-4147-A177-3AD203B41FA5}">
                      <a16:colId xmlns:a16="http://schemas.microsoft.com/office/drawing/2014/main" val="1992134972"/>
                    </a:ext>
                  </a:extLst>
                </a:gridCol>
              </a:tblGrid>
              <a:tr h="63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$8,395,000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5.00%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874387"/>
                  </a:ext>
                </a:extLst>
              </a:tr>
              <a:tr h="6297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debt service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$546,107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baseline="0" dirty="0">
                          <a:effectLst>
                            <a:glow rad="228600">
                              <a:srgbClr val="92D050">
                                <a:alpha val="40000"/>
                              </a:srgbClr>
                            </a:glow>
                          </a:effectLst>
                        </a:rPr>
                        <a:t>30</a:t>
                      </a:r>
                      <a:endParaRPr lang="en-US" sz="2400" b="1" i="0" u="none" strike="noStrike" baseline="0" dirty="0">
                        <a:solidFill>
                          <a:srgbClr val="404040"/>
                        </a:solidFill>
                        <a:effectLst>
                          <a:glow rad="228600">
                            <a:srgbClr val="92D050">
                              <a:alpha val="40000"/>
                            </a:srgbClr>
                          </a:glo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744113"/>
                  </a:ext>
                </a:extLst>
              </a:tr>
              <a:tr h="7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Available cash, governmental funds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$723,521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5374723"/>
                  </a:ext>
                </a:extLst>
              </a:tr>
              <a:tr h="7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Available cash, Stormwater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$113,765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45390"/>
                  </a:ext>
                </a:extLst>
              </a:tr>
              <a:tr h="7419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Coverage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022829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D25069-3CCE-4C30-9E50-D807D98F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DA8F-3FB5-481F-B2D2-01B3DE1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Debt Service Affordability</a:t>
            </a:r>
            <a:br>
              <a:rPr lang="en-US" sz="4400" cap="small" dirty="0"/>
            </a:br>
            <a:r>
              <a:rPr lang="en-US" cap="small" dirty="0"/>
              <a:t>Expected New Revenue from the Western CBD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D25069-3CCE-4C30-9E50-D807D98F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FFDC8E-0857-4C18-9F27-BD2D48D996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84539"/>
              </p:ext>
            </p:extLst>
          </p:nvPr>
        </p:nvGraphicFramePr>
        <p:xfrm>
          <a:off x="581190" y="2106449"/>
          <a:ext cx="11029616" cy="441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8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A34C-1C7C-4B5C-A7E5-4DC35211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small" dirty="0"/>
              <a:t>Interest Rate Scenarios</a:t>
            </a:r>
            <a:br>
              <a:rPr lang="en-US" sz="3600" cap="small" dirty="0"/>
            </a:br>
            <a:r>
              <a:rPr lang="en-US" sz="3100" cap="small" dirty="0"/>
              <a:t>Town Green Project Only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24B6-5F0D-452A-BB23-763AB1366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Unfavorable environment</a:t>
            </a:r>
            <a:r>
              <a:rPr lang="en-US" dirty="0"/>
              <a:t>	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57AB8BD-22B3-44F0-92C4-93CB5467F0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3368935"/>
              </p:ext>
            </p:extLst>
          </p:nvPr>
        </p:nvGraphicFramePr>
        <p:xfrm>
          <a:off x="887222" y="3027168"/>
          <a:ext cx="5087072" cy="3303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4562">
                  <a:extLst>
                    <a:ext uri="{9D8B030D-6E8A-4147-A177-3AD203B41FA5}">
                      <a16:colId xmlns:a16="http://schemas.microsoft.com/office/drawing/2014/main" val="2600855128"/>
                    </a:ext>
                  </a:extLst>
                </a:gridCol>
                <a:gridCol w="2072510">
                  <a:extLst>
                    <a:ext uri="{9D8B030D-6E8A-4147-A177-3AD203B41FA5}">
                      <a16:colId xmlns:a16="http://schemas.microsoft.com/office/drawing/2014/main" val="3921144060"/>
                    </a:ext>
                  </a:extLst>
                </a:gridCol>
              </a:tblGrid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5.00%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667394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30</a:t>
                      </a:r>
                      <a:endParaRPr lang="en-US" sz="24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7817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payment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$380,551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563674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$5,850,000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344068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Total interest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$5,566,527</a:t>
                      </a:r>
                      <a:endParaRPr lang="en-US" sz="2400" b="0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3024959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 financed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$11,416,527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9766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21FF9-DA05-4B6C-A151-A0466F478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Favorable environment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A23074D-320A-4863-AC0B-519E906649E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4216129"/>
              </p:ext>
            </p:extLst>
          </p:nvPr>
        </p:nvGraphicFramePr>
        <p:xfrm>
          <a:off x="6523737" y="3027168"/>
          <a:ext cx="5087072" cy="3303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514">
                  <a:extLst>
                    <a:ext uri="{9D8B030D-6E8A-4147-A177-3AD203B41FA5}">
                      <a16:colId xmlns:a16="http://schemas.microsoft.com/office/drawing/2014/main" val="3763237195"/>
                    </a:ext>
                  </a:extLst>
                </a:gridCol>
                <a:gridCol w="2177558">
                  <a:extLst>
                    <a:ext uri="{9D8B030D-6E8A-4147-A177-3AD203B41FA5}">
                      <a16:colId xmlns:a16="http://schemas.microsoft.com/office/drawing/2014/main" val="327729502"/>
                    </a:ext>
                  </a:extLst>
                </a:gridCol>
              </a:tblGrid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3.50%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3712317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55675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payment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$354,943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99223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$5,850,000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745462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Total interest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$3,023,578</a:t>
                      </a:r>
                      <a:endParaRPr lang="en-US" sz="2400" b="0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010690"/>
                  </a:ext>
                </a:extLst>
              </a:tr>
              <a:tr h="55050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financed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$8,873,578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8377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A978-48E6-4171-83AD-562168E5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8525" y="6330204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A34C-1C7C-4B5C-A7E5-4DC35211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/>
              <a:t>Save  versus Borrow comparison</a:t>
            </a:r>
            <a:br>
              <a:rPr lang="en-US" sz="2700" cap="small" dirty="0"/>
            </a:br>
            <a:r>
              <a:rPr lang="en-US" sz="2200" cap="small" dirty="0"/>
              <a:t>Favorable and Unfavorable interest rates, 4.56% Construction inflation*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24B6-5F0D-452A-BB23-763AB136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892995"/>
            <a:ext cx="5087075" cy="536005"/>
          </a:xfrm>
        </p:spPr>
        <p:txBody>
          <a:bodyPr/>
          <a:lstStyle/>
          <a:p>
            <a:r>
              <a:rPr lang="en-US" sz="2800" dirty="0"/>
              <a:t>Unfavorable loan environment</a:t>
            </a:r>
            <a:r>
              <a:rPr lang="en-US" dirty="0"/>
              <a:t>	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57AB8BD-22B3-44F0-92C4-93CB5467F0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9972939"/>
              </p:ext>
            </p:extLst>
          </p:nvPr>
        </p:nvGraphicFramePr>
        <p:xfrm>
          <a:off x="887220" y="3476896"/>
          <a:ext cx="5087072" cy="27812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95163">
                  <a:extLst>
                    <a:ext uri="{9D8B030D-6E8A-4147-A177-3AD203B41FA5}">
                      <a16:colId xmlns:a16="http://schemas.microsoft.com/office/drawing/2014/main" val="2600855128"/>
                    </a:ext>
                  </a:extLst>
                </a:gridCol>
                <a:gridCol w="1791909">
                  <a:extLst>
                    <a:ext uri="{9D8B030D-6E8A-4147-A177-3AD203B41FA5}">
                      <a16:colId xmlns:a16="http://schemas.microsoft.com/office/drawing/2014/main" val="3921144060"/>
                    </a:ext>
                  </a:extLst>
                </a:gridCol>
              </a:tblGrid>
              <a:tr h="398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 in 2023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$5,850,000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8914390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5.00%</a:t>
                      </a:r>
                      <a:endParaRPr lang="en-US" sz="24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667394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7817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Total interest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$5,566,527</a:t>
                      </a:r>
                      <a:endParaRPr lang="en-US" sz="2400" b="0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563674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Financed total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$11,416,527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Cash total cost 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2053</a:t>
                      </a:r>
                      <a:b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assuming 4.56% inflation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400" b="0" i="0" u="none" strike="noStrike" dirty="0">
                          <a:effectLst/>
                          <a:latin typeface="+mn-lt"/>
                        </a:rPr>
                        <a:t>$22,290,669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321FF9-DA05-4B6C-A151-A0466F478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8" y="2884310"/>
            <a:ext cx="5087073" cy="553373"/>
          </a:xfrm>
        </p:spPr>
        <p:txBody>
          <a:bodyPr/>
          <a:lstStyle/>
          <a:p>
            <a:r>
              <a:rPr lang="en-US" sz="2800" dirty="0"/>
              <a:t>Favorable loan environment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33248384"/>
              </p:ext>
            </p:extLst>
          </p:nvPr>
        </p:nvGraphicFramePr>
        <p:xfrm>
          <a:off x="6209969" y="3477627"/>
          <a:ext cx="5400477" cy="27805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4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amount in 2023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$5,850,000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Annual interest rate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3.50%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Loan period in years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Total interest</a:t>
                      </a:r>
                      <a:endParaRPr lang="en-US" sz="2400" b="0" i="1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</a:rPr>
                        <a:t>$3,023,578</a:t>
                      </a:r>
                      <a:endParaRPr lang="en-US" sz="2400" b="0" i="0" u="sng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Financed total cost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$8,873,578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2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Cash total cost 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2048</a:t>
                      </a:r>
                      <a:b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assuming 4.56% inflation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0" i="0" u="none" strike="noStrike" dirty="0">
                          <a:effectLst/>
                          <a:latin typeface="+mn-lt"/>
                        </a:rPr>
                        <a:t>$</a:t>
                      </a:r>
                      <a:r>
                        <a:rPr lang="en-US" sz="2400" b="0" i="0" u="none" strike="noStrike" dirty="0">
                          <a:effectLst/>
                          <a:latin typeface="+mn-lt"/>
                        </a:rPr>
                        <a:t>17,835,908</a:t>
                      </a:r>
                      <a:endParaRPr lang="hr-HR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AD3160-2461-4991-BBB4-AC4539246959}"/>
              </a:ext>
            </a:extLst>
          </p:cNvPr>
          <p:cNvSpPr txBox="1"/>
          <p:nvPr/>
        </p:nvSpPr>
        <p:spPr>
          <a:xfrm>
            <a:off x="745849" y="1933429"/>
            <a:ext cx="1070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 the “Unfavorable environment” scenario, debt service payments would be about $380,000 annually;</a:t>
            </a:r>
          </a:p>
          <a:p>
            <a:pPr algn="ctr"/>
            <a:r>
              <a:rPr lang="en-US" sz="2000" dirty="0"/>
              <a:t>but inflation at historical rates would increase the price tag to over $22 million by 2051,</a:t>
            </a:r>
          </a:p>
          <a:p>
            <a:pPr algn="ctr"/>
            <a:r>
              <a:rPr lang="en-US" sz="2000" dirty="0"/>
              <a:t>so the City would have to save about </a:t>
            </a:r>
            <a:r>
              <a:rPr lang="en-US" sz="2000" b="1" dirty="0"/>
              <a:t>$750,000 </a:t>
            </a:r>
            <a:r>
              <a:rPr lang="en-US" sz="2000" dirty="0"/>
              <a:t>each year in order to pay cash by that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80C77-A18B-444D-9AFA-AA91B4BCC37B}"/>
              </a:ext>
            </a:extLst>
          </p:cNvPr>
          <p:cNvSpPr txBox="1"/>
          <p:nvPr/>
        </p:nvSpPr>
        <p:spPr>
          <a:xfrm>
            <a:off x="475655" y="6365242"/>
            <a:ext cx="1148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Source: U.S. Census Bureau, 30-year average new construction inflation through April 2019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census.gov/construction/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cpi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3F33C-53C1-4F92-8B13-BAAD1C2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191" y="6492875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8BB9-CD5A-4EDA-ADC8-9F43A23C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small" dirty="0"/>
              <a:t>Hypothetical B.A.N. Timeline: Oct 2019 – Dec 2022</a:t>
            </a:r>
            <a:br>
              <a:rPr lang="en-US" cap="small" dirty="0"/>
            </a:br>
            <a:r>
              <a:rPr lang="en-US" cap="small" dirty="0"/>
              <a:t>Total Debt and Interest Expense at Three Different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37333-2C9D-43C7-B41F-B5F026D8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106642-88B9-4819-AA22-A0ADC293C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69706"/>
              </p:ext>
            </p:extLst>
          </p:nvPr>
        </p:nvGraphicFramePr>
        <p:xfrm>
          <a:off x="580858" y="2078589"/>
          <a:ext cx="11029950" cy="44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0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AB7F-739B-420D-A7E4-D7E3EE57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How do we turn Vision into Reality? (Part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32F6-2CF0-4FD8-A740-589E5B68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9468"/>
            <a:ext cx="11029615" cy="2223082"/>
          </a:xfrm>
        </p:spPr>
        <p:txBody>
          <a:bodyPr>
            <a:normAutofit/>
          </a:bodyPr>
          <a:lstStyle/>
          <a:p>
            <a:r>
              <a:rPr lang="en-US" sz="2400" dirty="0"/>
              <a:t>As financing mechanisms and a design process map are put into place,</a:t>
            </a:r>
            <a:br>
              <a:rPr lang="en-US" sz="2400" dirty="0"/>
            </a:br>
            <a:r>
              <a:rPr lang="en-US" sz="2400" dirty="0"/>
              <a:t>	the Bleakly Group leads discussions with the City, the DDA,</a:t>
            </a:r>
            <a:br>
              <a:rPr lang="en-US" sz="2400" dirty="0"/>
            </a:br>
            <a:r>
              <a:rPr lang="en-US" sz="2400" dirty="0"/>
              <a:t>	and the Fabric Team regarding the path forward.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24D5-3AC2-4BA3-9C16-6AF1B18E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1522-76D8-4403-8BB7-E240DA8B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We have a window of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51A4-A635-46CA-9BA7-CBEFBD621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0" y="2436525"/>
            <a:ext cx="6188723" cy="4223131"/>
          </a:xfrm>
        </p:spPr>
        <p:txBody>
          <a:bodyPr>
            <a:noAutofit/>
          </a:bodyPr>
          <a:lstStyle/>
          <a:p>
            <a:r>
              <a:rPr lang="en-US" sz="2400" dirty="0"/>
              <a:t>We have a team of quality, proven developers at the table</a:t>
            </a:r>
          </a:p>
          <a:p>
            <a:r>
              <a:rPr lang="en-US" sz="2400" dirty="0"/>
              <a:t>Interest rates are at historic and unexpected lows</a:t>
            </a:r>
          </a:p>
          <a:p>
            <a:r>
              <a:rPr lang="en-US" sz="2400" dirty="0"/>
              <a:t>The economic cycle WILL end – while exact timing is impossible to predict, there is general consensus among many economists that we are in the ‘late stages’ of current growth</a:t>
            </a:r>
          </a:p>
          <a:p>
            <a:r>
              <a:rPr lang="en-US" sz="2400" dirty="0"/>
              <a:t>Appropriate process </a:t>
            </a:r>
            <a:r>
              <a:rPr lang="en-US" sz="2400" b="1" i="1" dirty="0"/>
              <a:t>can be </a:t>
            </a:r>
            <a:r>
              <a:rPr lang="en-US" sz="2400" dirty="0"/>
              <a:t>accelerated while maintaining public participation</a:t>
            </a:r>
          </a:p>
          <a:p>
            <a:endParaRPr lang="en-US" sz="2800" b="1" dirty="0"/>
          </a:p>
        </p:txBody>
      </p:sp>
      <p:pic>
        <p:nvPicPr>
          <p:cNvPr id="5" name="Content Placeholder 4" descr="Clock Deadline Alarm · Free photo on Pixabay">
            <a:extLst>
              <a:ext uri="{FF2B5EF4-FFF2-40B4-BE49-F238E27FC236}">
                <a16:creationId xmlns:a16="http://schemas.microsoft.com/office/drawing/2014/main" id="{4B64378C-D00E-4C6C-B247-88303DFDE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22" y="2369413"/>
            <a:ext cx="4549285" cy="336026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2E5D6-690F-4CF8-BC04-6DC5D52B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D24B-A7E1-4796-8274-82D4B801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….And many things to do!</a:t>
            </a:r>
            <a:br>
              <a:rPr lang="en-US" sz="4000" cap="small" dirty="0"/>
            </a:br>
            <a:r>
              <a:rPr lang="en-US" sz="2000" cap="small" dirty="0"/>
              <a:t>Turning Concept 9 vision into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5673-D51D-4F4F-BA09-34103FA9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45604"/>
            <a:ext cx="11029615" cy="47991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Finalize financing approach</a:t>
            </a:r>
          </a:p>
          <a:p>
            <a:r>
              <a:rPr lang="en-US" sz="2400" dirty="0"/>
              <a:t>Communicate and execute public input process regarding park design</a:t>
            </a:r>
          </a:p>
          <a:p>
            <a:r>
              <a:rPr lang="en-US" sz="2400" dirty="0"/>
              <a:t>Communicate and execute public input process regarding commercial design</a:t>
            </a:r>
          </a:p>
          <a:p>
            <a:r>
              <a:rPr lang="en-US" sz="2400" dirty="0"/>
              <a:t>Finalize development approach with assistance from Bleakly</a:t>
            </a:r>
          </a:p>
          <a:p>
            <a:pPr lvl="1"/>
            <a:r>
              <a:rPr lang="en-US" sz="2100" dirty="0"/>
              <a:t>City’s focus - public realm development (Town Green design and development)</a:t>
            </a:r>
          </a:p>
          <a:p>
            <a:pPr lvl="1"/>
            <a:r>
              <a:rPr lang="en-US" sz="2100" dirty="0"/>
              <a:t>DDA’s focus – commercial development</a:t>
            </a:r>
          </a:p>
          <a:p>
            <a:r>
              <a:rPr lang="en-US" sz="2400" dirty="0"/>
              <a:t>City / DDA Intergovernmental agreements</a:t>
            </a:r>
          </a:p>
          <a:p>
            <a:pPr lvl="1"/>
            <a:r>
              <a:rPr lang="en-US" sz="2100" dirty="0"/>
              <a:t>Parking lot and 90 N Avondale improvements </a:t>
            </a:r>
          </a:p>
          <a:p>
            <a:pPr lvl="1"/>
            <a:r>
              <a:rPr lang="en-US" sz="2100" dirty="0"/>
              <a:t>Approach/agreement regarding commercial agreement</a:t>
            </a:r>
          </a:p>
          <a:p>
            <a:r>
              <a:rPr lang="en-US" sz="2400" dirty="0"/>
              <a:t>Developer discussions/presentations/negotiations</a:t>
            </a:r>
          </a:p>
          <a:p>
            <a:r>
              <a:rPr lang="en-US" sz="2400" dirty="0"/>
              <a:t>Development Agreement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101F7-E5A6-4FCF-BD06-5D49D654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0890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97ED-A170-4B47-9CCE-2CA0ACA0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So – pencil in these dates!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B997-1AD5-433F-A9FB-59CC5A085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043445"/>
            <a:ext cx="6759173" cy="4600636"/>
          </a:xfrm>
        </p:spPr>
        <p:txBody>
          <a:bodyPr/>
          <a:lstStyle/>
          <a:p>
            <a:r>
              <a:rPr lang="en-US" sz="2400" dirty="0"/>
              <a:t>BOMC Meetings (</a:t>
            </a:r>
            <a:r>
              <a:rPr lang="en-US" sz="2400" i="1" dirty="0"/>
              <a:t>Regular</a:t>
            </a:r>
            <a:r>
              <a:rPr lang="en-US" sz="2400" dirty="0"/>
              <a:t> and </a:t>
            </a:r>
            <a:r>
              <a:rPr lang="en-US" sz="2400" i="1" dirty="0"/>
              <a:t>Special Called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8/12, 8/26,9/9,9/23 (5:30 City Hall)</a:t>
            </a:r>
          </a:p>
          <a:p>
            <a:r>
              <a:rPr lang="en-US" sz="2400" dirty="0"/>
              <a:t>BOMC Work Sessions (</a:t>
            </a:r>
            <a:r>
              <a:rPr lang="en-US" sz="2400" i="1" dirty="0"/>
              <a:t>Regular</a:t>
            </a:r>
            <a:r>
              <a:rPr lang="en-US" sz="2400" dirty="0"/>
              <a:t> and </a:t>
            </a:r>
            <a:r>
              <a:rPr lang="en-US" sz="2400" i="1" dirty="0"/>
              <a:t>Special Called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8/7, 8/20, 9/4, 9/18 (5:30 City Hall)</a:t>
            </a:r>
          </a:p>
          <a:p>
            <a:r>
              <a:rPr lang="en-US" sz="2400" dirty="0"/>
              <a:t>DDA Meetings</a:t>
            </a:r>
          </a:p>
          <a:p>
            <a:pPr lvl="1"/>
            <a:r>
              <a:rPr lang="en-US" sz="2000" dirty="0"/>
              <a:t>8/13, 9/9, 10/8 (6:30, City Hall)</a:t>
            </a:r>
          </a:p>
          <a:p>
            <a:r>
              <a:rPr lang="en-US" sz="2400" dirty="0"/>
              <a:t>DDA Special Called Meetings</a:t>
            </a:r>
          </a:p>
          <a:p>
            <a:pPr lvl="1"/>
            <a:r>
              <a:rPr lang="en-US" sz="2000" dirty="0"/>
              <a:t>8/27, 9/24 (6:30, City Hall)</a:t>
            </a:r>
          </a:p>
        </p:txBody>
      </p:sp>
      <p:pic>
        <p:nvPicPr>
          <p:cNvPr id="5" name="Content Placeholder 4" descr="How long does a Bankruptcy Case take?">
            <a:extLst>
              <a:ext uri="{FF2B5EF4-FFF2-40B4-BE49-F238E27FC236}">
                <a16:creationId xmlns:a16="http://schemas.microsoft.com/office/drawing/2014/main" id="{9113B03F-6FE9-4A68-AB07-15E608719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75" y="2571469"/>
            <a:ext cx="4140031" cy="310502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A7168-733A-4A28-A51D-700AB8D2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476C-2FF6-453C-89AC-DA0B8C21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First, the Earth Cooled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ACE20-76D1-4F60-B6C2-5FEA787F1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But, only after numerous studies as to the feasibility and economic impact to the central business and residential districts of AE were completed, revised and then restructured; delaying any action, of course, until the next study could be completed</a:t>
            </a:r>
          </a:p>
          <a:p>
            <a:endParaRPr lang="en-US" dirty="0"/>
          </a:p>
        </p:txBody>
      </p:sp>
      <p:pic>
        <p:nvPicPr>
          <p:cNvPr id="5" name="Content Placeholder 6" descr="Alan Betts: Atmospheric Researcher — Understanding Climate ...">
            <a:extLst>
              <a:ext uri="{FF2B5EF4-FFF2-40B4-BE49-F238E27FC236}">
                <a16:creationId xmlns:a16="http://schemas.microsoft.com/office/drawing/2014/main" id="{A1A2805B-1A44-4307-8A93-3E702F7259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24" y="2227263"/>
            <a:ext cx="4058725" cy="406324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2D564-6501-439A-8950-32D48C5C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226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8B59-6B6D-47A2-81C5-E657C4BF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3214"/>
            <a:ext cx="11029616" cy="988332"/>
          </a:xfrm>
        </p:spPr>
        <p:txBody>
          <a:bodyPr>
            <a:noAutofit/>
          </a:bodyPr>
          <a:lstStyle/>
          <a:p>
            <a:r>
              <a:rPr lang="en-US" sz="3600" cap="small" dirty="0"/>
              <a:t>AE’s Commercial District was never afforded the design care the residential district received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4A7E-1C93-4670-9B78-467AB5511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943733" cy="4365744"/>
          </a:xfrm>
        </p:spPr>
        <p:txBody>
          <a:bodyPr>
            <a:normAutofit/>
          </a:bodyPr>
          <a:lstStyle/>
          <a:p>
            <a:r>
              <a:rPr lang="en-US" sz="2400" dirty="0"/>
              <a:t>George Willis founded AE in 1924</a:t>
            </a:r>
          </a:p>
          <a:p>
            <a:r>
              <a:rPr lang="en-US" sz="2400" dirty="0"/>
              <a:t>Great pains were taken in laying out the lots, street grid, green space / parks and other public areas for the residential side</a:t>
            </a:r>
          </a:p>
          <a:p>
            <a:r>
              <a:rPr lang="en-US" sz="2400" dirty="0"/>
              <a:t>Tudor Village built in 1926</a:t>
            </a:r>
          </a:p>
          <a:p>
            <a:r>
              <a:rPr lang="en-US" sz="2400" dirty="0"/>
              <a:t>Great Depression of 1929 disrupted further planning for the commercial ‘side’ of AE and much of our CBD evolved w/o a plan / structure similar to the residential side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5523D-1191-4ECE-B1F3-1BBD1AAD8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2" y="2026178"/>
            <a:ext cx="3381208" cy="46519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28521-8BF3-474E-8299-0DB0496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4766-A422-4A19-8CB4-5748F9BA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863882"/>
            <a:ext cx="11029616" cy="988332"/>
          </a:xfrm>
        </p:spPr>
        <p:txBody>
          <a:bodyPr>
            <a:noAutofit/>
          </a:bodyPr>
          <a:lstStyle/>
          <a:p>
            <a:r>
              <a:rPr lang="en-US" sz="4000" cap="small" dirty="0"/>
              <a:t>AE’s Updated Downtown Master Plan (DMP)</a:t>
            </a:r>
            <a:br>
              <a:rPr lang="en-US" sz="4000" cap="small" dirty="0"/>
            </a:br>
            <a:r>
              <a:rPr lang="en-US" sz="4000" cap="small" dirty="0"/>
              <a:t>now provides an aspirational guide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74C8F-ECB7-4E20-9E20-C4955EAA23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Many-month process involving large numbers of residents, business owners and other stakeholders</a:t>
            </a:r>
          </a:p>
          <a:p>
            <a:r>
              <a:rPr lang="en-US" sz="2400" dirty="0"/>
              <a:t>Several-month period 2013-14</a:t>
            </a:r>
          </a:p>
          <a:p>
            <a:r>
              <a:rPr lang="en-US" sz="2400" dirty="0"/>
              <a:t>Visionary document calling out land uses, promoting walkability and green space / other public realm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13C8F3-A5EA-432B-830D-B89E1E71C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5" y="2227263"/>
            <a:ext cx="5134699" cy="36337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91C1-01D3-4537-83F1-13A91177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BED5-D24A-4D79-8ABE-4629E0C6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821937"/>
            <a:ext cx="11029616" cy="988332"/>
          </a:xfrm>
        </p:spPr>
        <p:txBody>
          <a:bodyPr>
            <a:noAutofit/>
          </a:bodyPr>
          <a:lstStyle/>
          <a:p>
            <a:r>
              <a:rPr lang="en-US" sz="4000" cap="small" dirty="0"/>
              <a:t>Several important events shaped</a:t>
            </a:r>
            <a:br>
              <a:rPr lang="en-US" sz="4000" cap="small" dirty="0"/>
            </a:br>
            <a:r>
              <a:rPr lang="en-US" sz="4000" cap="small" dirty="0"/>
              <a:t>our current opportunity (Part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6EA3-DE7F-4925-982E-DAD8FDF5E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39" y="2228003"/>
            <a:ext cx="5668160" cy="4298632"/>
          </a:xfrm>
        </p:spPr>
        <p:txBody>
          <a:bodyPr>
            <a:normAutofit/>
          </a:bodyPr>
          <a:lstStyle/>
          <a:p>
            <a:r>
              <a:rPr lang="en-US" sz="2000" dirty="0"/>
              <a:t>2004/2014 – DMP development</a:t>
            </a:r>
          </a:p>
          <a:p>
            <a:r>
              <a:rPr lang="en-US" sz="2000" dirty="0"/>
              <a:t>2013 - AE BOMC  resolution to purchase 4 acres in the middle of the Central Business District</a:t>
            </a:r>
          </a:p>
          <a:p>
            <a:r>
              <a:rPr lang="en-US" sz="2000" dirty="0"/>
              <a:t>2015 – AE becomes a Main Street City</a:t>
            </a:r>
          </a:p>
          <a:p>
            <a:r>
              <a:rPr lang="en-US" sz="2000" dirty="0"/>
              <a:t>2015 – Second Century Avondale (SCA) is formed by residents to advocate for walkable and design driven CBD featuring adequate green space</a:t>
            </a:r>
          </a:p>
          <a:p>
            <a:r>
              <a:rPr lang="en-US" sz="2000" dirty="0"/>
              <a:t>2016 - AE Comprehensive Plan</a:t>
            </a:r>
          </a:p>
          <a:p>
            <a:r>
              <a:rPr lang="en-US" sz="2000" dirty="0"/>
              <a:t>2017 – BOMC Sponsors public process to select best conceptual use of 4 acres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B4A64-F008-40EF-AC2A-2F62BD1F4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01" y="2355473"/>
            <a:ext cx="5299086" cy="404369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905-737E-4795-A961-76BCDB3A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4A0EE38-3B75-4A26-97A9-C476CFE31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13" y="771788"/>
            <a:ext cx="7838974" cy="592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0D25D-DCEA-4271-81E3-7F5CDA5D5702}"/>
              </a:ext>
            </a:extLst>
          </p:cNvPr>
          <p:cNvSpPr txBox="1"/>
          <p:nvPr/>
        </p:nvSpPr>
        <p:spPr>
          <a:xfrm>
            <a:off x="587230" y="1417739"/>
            <a:ext cx="219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It took some time…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6E702-15D2-48E3-BC9E-A4FEEC4E4417}"/>
              </a:ext>
            </a:extLst>
          </p:cNvPr>
          <p:cNvSpPr txBox="1"/>
          <p:nvPr/>
        </p:nvSpPr>
        <p:spPr>
          <a:xfrm>
            <a:off x="9580228" y="2800102"/>
            <a:ext cx="2280864" cy="390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…but we selected Plan Nine!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BD4D8-F6CF-4D71-8C2B-B471963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BED5-D24A-4D79-8ABE-4629E0C6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855493"/>
            <a:ext cx="11029616" cy="988332"/>
          </a:xfrm>
        </p:spPr>
        <p:txBody>
          <a:bodyPr>
            <a:noAutofit/>
          </a:bodyPr>
          <a:lstStyle/>
          <a:p>
            <a:r>
              <a:rPr lang="en-US" sz="4000" cap="small" dirty="0"/>
              <a:t>Several important events shaped</a:t>
            </a:r>
            <a:br>
              <a:rPr lang="en-US" sz="4000" cap="small" dirty="0"/>
            </a:br>
            <a:r>
              <a:rPr lang="en-US" sz="4000" cap="small" dirty="0"/>
              <a:t>our current opportunity (Part I1)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6EA3-DE7F-4925-982E-DAD8FDF5E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39" y="2228003"/>
            <a:ext cx="5668160" cy="4298632"/>
          </a:xfrm>
        </p:spPr>
        <p:txBody>
          <a:bodyPr>
            <a:normAutofit/>
          </a:bodyPr>
          <a:lstStyle/>
          <a:p>
            <a:r>
              <a:rPr lang="en-US" sz="2800" dirty="0"/>
              <a:t>2018 – BOMC, supported by 	Bleakly economic analysis,</a:t>
            </a:r>
            <a:br>
              <a:rPr lang="en-US" sz="2800" dirty="0"/>
            </a:br>
            <a:r>
              <a:rPr lang="en-US" sz="2800" dirty="0"/>
              <a:t>	provides requirements to RFQ</a:t>
            </a:r>
          </a:p>
          <a:p>
            <a:pPr lvl="1"/>
            <a:r>
              <a:rPr lang="en-US" sz="2400" dirty="0"/>
              <a:t>Terrace and Breezeway</a:t>
            </a:r>
          </a:p>
          <a:p>
            <a:pPr lvl="1"/>
            <a:r>
              <a:rPr lang="en-US" sz="2400" dirty="0"/>
              <a:t>Retail/Commercial use on 1</a:t>
            </a:r>
            <a:r>
              <a:rPr lang="en-US" sz="2400" baseline="30000" dirty="0"/>
              <a:t>st</a:t>
            </a:r>
            <a:r>
              <a:rPr lang="en-US" sz="2400" dirty="0"/>
              <a:t> floor</a:t>
            </a:r>
          </a:p>
          <a:p>
            <a:pPr lvl="1"/>
            <a:r>
              <a:rPr lang="en-US" sz="2400" dirty="0"/>
              <a:t>Other development characteristics</a:t>
            </a:r>
          </a:p>
          <a:p>
            <a:r>
              <a:rPr lang="en-US" sz="2800" dirty="0"/>
              <a:t>2019 – DDA purchases adjoining</a:t>
            </a:r>
            <a:br>
              <a:rPr lang="en-US" sz="2800" dirty="0"/>
            </a:br>
            <a:r>
              <a:rPr lang="en-US" sz="2800" dirty="0"/>
              <a:t>	1 acre</a:t>
            </a:r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4C068B2-BD79-4C7F-885C-9577BCE40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26" y="2230062"/>
            <a:ext cx="5507516" cy="389828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70B544-2C1E-4527-AF04-ED131745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4803" y="6161510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AB7F-739B-420D-A7E4-D7E3EE57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small" dirty="0"/>
              <a:t>How do we turn Vision into Reality? (Part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32F6-2CF0-4FD8-A740-589E5B68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9468"/>
            <a:ext cx="11029615" cy="44713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city publicly issued an RFQ (Request for Qualification) to developers.</a:t>
            </a:r>
          </a:p>
          <a:p>
            <a:r>
              <a:rPr lang="en-US" sz="2400" dirty="0"/>
              <a:t>With multiple responses, the next step would have been the issuance of an</a:t>
            </a:r>
            <a:br>
              <a:rPr lang="en-US" sz="2400" dirty="0"/>
            </a:br>
            <a:r>
              <a:rPr lang="en-US" sz="2400" dirty="0"/>
              <a:t>RFP (Request for Proposal).</a:t>
            </a:r>
          </a:p>
          <a:p>
            <a:r>
              <a:rPr lang="en-US" sz="2400" dirty="0"/>
              <a:t>One response was received - a collaboration between Fabric Developers, Stevens &amp; Wilkinson (including the designer of Plan 9) and Vantage Realty Partners.</a:t>
            </a:r>
          </a:p>
          <a:p>
            <a:r>
              <a:rPr lang="en-US" sz="2400" dirty="0"/>
              <a:t>Many similar projects were included in Fabric’s qualifications, notably:</a:t>
            </a:r>
          </a:p>
          <a:p>
            <a:pPr lvl="2">
              <a:spcAft>
                <a:spcPts val="0"/>
              </a:spcAft>
            </a:pPr>
            <a:r>
              <a:rPr lang="en-US" sz="2000" dirty="0"/>
              <a:t>Parsons Alley in Duluth</a:t>
            </a:r>
          </a:p>
          <a:p>
            <a:pPr lvl="2">
              <a:spcAft>
                <a:spcPts val="0"/>
              </a:spcAft>
            </a:pPr>
            <a:r>
              <a:rPr lang="en-US" sz="2000" dirty="0"/>
              <a:t>Lake City Village Green</a:t>
            </a:r>
          </a:p>
          <a:p>
            <a:pPr lvl="2">
              <a:spcAft>
                <a:spcPts val="0"/>
              </a:spcAft>
            </a:pPr>
            <a:r>
              <a:rPr lang="en-US" sz="2000" dirty="0" err="1"/>
              <a:t>Fairlie</a:t>
            </a:r>
            <a:r>
              <a:rPr lang="en-US" sz="2000" dirty="0"/>
              <a:t> Poplar Lofts</a:t>
            </a:r>
          </a:p>
          <a:p>
            <a:pPr lvl="2">
              <a:spcAft>
                <a:spcPts val="0"/>
              </a:spcAft>
            </a:pPr>
            <a:r>
              <a:rPr lang="en-US" sz="2000" dirty="0"/>
              <a:t>Glenwood Park Town Center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73F96-CD54-4194-B708-ACDC02E4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17288</TotalTime>
  <Words>1445</Words>
  <Application>Microsoft Office PowerPoint</Application>
  <PresentationFormat>Widescreen</PresentationFormat>
  <Paragraphs>275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Wingdings 2</vt:lpstr>
      <vt:lpstr>Dividend</vt:lpstr>
      <vt:lpstr>Vision Becoming Reality</vt:lpstr>
      <vt:lpstr>The History of the World, Part I</vt:lpstr>
      <vt:lpstr>First, the Earth Cooled</vt:lpstr>
      <vt:lpstr>AE’s Commercial District was never afforded the design care the residential district received</vt:lpstr>
      <vt:lpstr>AE’s Updated Downtown Master Plan (DMP) now provides an aspirational guide</vt:lpstr>
      <vt:lpstr>Several important events shaped our current opportunity (Part 1)</vt:lpstr>
      <vt:lpstr>PowerPoint Presentation</vt:lpstr>
      <vt:lpstr>Several important events shaped our current opportunity (Part I1)</vt:lpstr>
      <vt:lpstr>How do we turn Vision into Reality? (Part I)</vt:lpstr>
      <vt:lpstr>Thoughtful implementation of the selected design is critical to AE’s livability and to its economic model</vt:lpstr>
      <vt:lpstr>Strategic Investment to Catalyze Development</vt:lpstr>
      <vt:lpstr>The Town Green is the Centerpiece of Our Downtown Master Plan for Development</vt:lpstr>
      <vt:lpstr>Our Financial Advisor says, “Yes!”</vt:lpstr>
      <vt:lpstr>Debt Capacity:  Total Debt ≤1.75% of Full Value Moody’s Aa Threshold</vt:lpstr>
      <vt:lpstr>Debt Capacity:  Debt Service ≤15% of Expenditures Standard and Poor’s Aa Threshold</vt:lpstr>
      <vt:lpstr>Total Debt Serviced by $673,669* annually three amortization scenarios</vt:lpstr>
      <vt:lpstr>Six Debt Capacity Calculations as described on previous slides</vt:lpstr>
      <vt:lpstr>Available Cash for capital Projects Governmental Funds, not including paving projects</vt:lpstr>
      <vt:lpstr>Debt Service Affordability Unfavorable Rate Environment, Maximum Borrow</vt:lpstr>
      <vt:lpstr>Debt Service Affordability Unfavorable Rate Environment, Maximum Borrow</vt:lpstr>
      <vt:lpstr>Debt Service Affordability Expected New Revenue from the Western CBD</vt:lpstr>
      <vt:lpstr>Interest Rate Scenarios Town Green Project Only</vt:lpstr>
      <vt:lpstr>Save  versus Borrow comparison Favorable and Unfavorable interest rates, 4.56% Construction inflation*</vt:lpstr>
      <vt:lpstr>Hypothetical B.A.N. Timeline: Oct 2019 – Dec 2022 Total Debt and Interest Expense at Three Different Rates</vt:lpstr>
      <vt:lpstr>How do we turn Vision into Reality? (Part II)</vt:lpstr>
      <vt:lpstr>We have a window of time….</vt:lpstr>
      <vt:lpstr>….And many things to do! Turning Concept 9 vision into reality</vt:lpstr>
      <vt:lpstr>So – pencil in these dates!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Service Deep Dive</dc:title>
  <dc:creator>Paul Hanebuth</dc:creator>
  <cp:lastModifiedBy>Paul Hanebuth</cp:lastModifiedBy>
  <cp:revision>129</cp:revision>
  <cp:lastPrinted>2019-06-18T18:30:01Z</cp:lastPrinted>
  <dcterms:created xsi:type="dcterms:W3CDTF">2019-05-25T16:47:53Z</dcterms:created>
  <dcterms:modified xsi:type="dcterms:W3CDTF">2019-07-29T19:23:53Z</dcterms:modified>
</cp:coreProperties>
</file>